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12" r:id="rId2"/>
    <p:sldId id="308" r:id="rId3"/>
    <p:sldId id="309" r:id="rId4"/>
    <p:sldId id="310" r:id="rId5"/>
    <p:sldId id="31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660066"/>
    <a:srgbClr val="008000"/>
    <a:srgbClr val="FF9900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4" autoAdjust="0"/>
    <p:restoredTop sz="94660"/>
  </p:normalViewPr>
  <p:slideViewPr>
    <p:cSldViewPr>
      <p:cViewPr varScale="1">
        <p:scale>
          <a:sx n="68" d="100"/>
          <a:sy n="68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C4B6AC-8BB6-48F0-AB19-432697E28587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725F6-5583-49AB-80A8-682CBA4F2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0F9A9-F3B5-DF4F-95AE-27160DA27248}" type="slidenum">
              <a:rPr lang="ru-RU" smtClean="0"/>
              <a:pPr>
                <a:defRPr/>
              </a:pPr>
              <a:t>1</a:t>
            </a:fld>
            <a:endParaRPr lang="ru-RU" smtClean="0"/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954088" y="685800"/>
            <a:ext cx="4951412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Garamond" charset="0"/>
                <a:ea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Garamond" charset="0"/>
                <a:ea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Garamond" charset="0"/>
                <a:ea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Garamond" charset="0"/>
                <a:ea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Garamond" charset="0"/>
                <a:ea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Garamond" charset="0"/>
                <a:ea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Garamond" charset="0"/>
                <a:ea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Garamond" charset="0"/>
                <a:ea typeface="Arial" charset="0"/>
              </a:defRPr>
            </a:lvl9pPr>
          </a:lstStyle>
          <a:p>
            <a:endParaRPr kumimoji="0" lang="ru-RU" sz="180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1813"/>
            <a:ext cx="5486400" cy="42005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ru-RU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CF680-D257-4527-A834-7CC8FBA22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0370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108" t="7258" r="3299"/>
          <a:stretch/>
        </p:blipFill>
        <p:spPr bwMode="auto">
          <a:xfrm>
            <a:off x="5220072" y="116632"/>
            <a:ext cx="3461504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512" y="44624"/>
            <a:ext cx="4032448" cy="991294"/>
          </a:xfrm>
        </p:spPr>
        <p:txBody>
          <a:bodyPr lIns="90000" tIns="46800" rIns="90000" bIns="46800">
            <a:normAutofit fontScale="90000"/>
          </a:bodyPr>
          <a:lstStyle/>
          <a:p>
            <a: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Смысл и цели </a:t>
            </a: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</a:t>
            </a:r>
            <a:endParaRPr lang="ru-RU" sz="40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63" y="1052513"/>
            <a:ext cx="5364162" cy="5472112"/>
          </a:xfrm>
        </p:spPr>
        <p:txBody>
          <a:bodyPr lIns="90000" tIns="46800" rIns="90000" bIns="46800"/>
          <a:lstStyle/>
          <a:p>
            <a:pPr marL="339725" indent="-339725" defTabSz="449263">
              <a:lnSpc>
                <a:spcPct val="90000"/>
              </a:lnSpc>
              <a:spcBef>
                <a:spcPts val="700"/>
              </a:spcBef>
              <a:buClr>
                <a:srgbClr val="FFCC00"/>
              </a:buClr>
              <a:buFont typeface="Wingdings" pitchFamily="2" charset="2"/>
              <a:buChar char="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  <a:defRPr/>
            </a:pPr>
            <a:r>
              <a:rPr lang="ru-RU" sz="2800" b="1" dirty="0"/>
              <a:t>Ради чего?</a:t>
            </a:r>
          </a:p>
          <a:p>
            <a:pPr marL="739775" lvl="1" indent="-282575" defTabSz="449263">
              <a:lnSpc>
                <a:spcPct val="90000"/>
              </a:lnSpc>
              <a:spcBef>
                <a:spcPts val="600"/>
              </a:spcBef>
              <a:buClr>
                <a:srgbClr val="A886E0"/>
              </a:buClr>
              <a:buFont typeface="Wingdings" pitchFamily="2" charset="2"/>
              <a:buChar char="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  <a:defRPr/>
            </a:pPr>
            <a:r>
              <a:rPr lang="ru-RU" sz="2400" b="1" i="1" dirty="0" smtClean="0"/>
              <a:t>Ради отношения к </a:t>
            </a:r>
            <a:r>
              <a:rPr lang="ru-RU" sz="2400" b="1" i="1" dirty="0"/>
              <a:t>человеку с уважением его достоинства</a:t>
            </a:r>
            <a:r>
              <a:rPr lang="ru-RU" sz="2400" i="1" dirty="0"/>
              <a:t> </a:t>
            </a:r>
          </a:p>
          <a:p>
            <a:pPr marL="339725" indent="-339725" defTabSz="449263">
              <a:lnSpc>
                <a:spcPct val="90000"/>
              </a:lnSpc>
              <a:spcBef>
                <a:spcPts val="600"/>
              </a:spcBef>
              <a:buClrTx/>
              <a:buSzTx/>
              <a:buFontTx/>
              <a:buChar char="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  <a:defRPr/>
            </a:pPr>
            <a:endParaRPr lang="ru-RU" sz="2400" i="1" dirty="0"/>
          </a:p>
          <a:p>
            <a:pPr marL="339725" indent="-339725" defTabSz="449263">
              <a:lnSpc>
                <a:spcPct val="90000"/>
              </a:lnSpc>
              <a:spcBef>
                <a:spcPts val="700"/>
              </a:spcBef>
              <a:buClr>
                <a:srgbClr val="FFCC00"/>
              </a:buClr>
              <a:buFont typeface="Wingdings" pitchFamily="2" charset="2"/>
              <a:buChar char="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  <a:defRPr/>
            </a:pPr>
            <a:r>
              <a:rPr lang="ru-RU" sz="2800" b="1" dirty="0"/>
              <a:t>Почему? </a:t>
            </a:r>
          </a:p>
          <a:p>
            <a:pPr marL="739775" lvl="1" indent="-282575" defTabSz="449263">
              <a:lnSpc>
                <a:spcPct val="90000"/>
              </a:lnSpc>
              <a:spcBef>
                <a:spcPts val="600"/>
              </a:spcBef>
              <a:buClr>
                <a:srgbClr val="A886E0"/>
              </a:buClr>
              <a:buFont typeface="Wingdings" pitchFamily="2" charset="2"/>
              <a:buChar char="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  <a:defRPr/>
            </a:pPr>
            <a:r>
              <a:rPr lang="ru-RU" sz="2400" b="1" i="1" dirty="0" smtClean="0"/>
              <a:t>Чтобы реализовать </a:t>
            </a:r>
            <a:r>
              <a:rPr lang="ru-RU" sz="2400" b="1" i="1" dirty="0"/>
              <a:t>право </a:t>
            </a:r>
            <a:r>
              <a:rPr lang="ru-RU" sz="2400" b="1" i="1" dirty="0" smtClean="0"/>
              <a:t>на доступное образование</a:t>
            </a:r>
            <a:r>
              <a:rPr lang="ru-RU" sz="2400" b="1" i="1" dirty="0"/>
              <a:t>, труд и жизнь в обществе</a:t>
            </a:r>
          </a:p>
          <a:p>
            <a:pPr marL="339725" indent="-339725" defTabSz="449263">
              <a:lnSpc>
                <a:spcPct val="90000"/>
              </a:lnSpc>
              <a:spcBef>
                <a:spcPts val="600"/>
              </a:spcBef>
              <a:buClrTx/>
              <a:buSzTx/>
              <a:buFontTx/>
              <a:buChar char="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  <a:defRPr/>
            </a:pPr>
            <a:endParaRPr lang="ru-RU" sz="2400" b="1" i="1" dirty="0"/>
          </a:p>
          <a:p>
            <a:pPr marL="339725" indent="-339725" defTabSz="449263">
              <a:lnSpc>
                <a:spcPct val="90000"/>
              </a:lnSpc>
              <a:spcBef>
                <a:spcPts val="700"/>
              </a:spcBef>
              <a:buClr>
                <a:srgbClr val="FFCC00"/>
              </a:buClr>
              <a:buFont typeface="Wingdings" pitchFamily="2" charset="2"/>
              <a:buChar char="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  <a:defRPr/>
            </a:pPr>
            <a:r>
              <a:rPr lang="ru-RU" sz="2800" b="1" dirty="0"/>
              <a:t>Для чего? </a:t>
            </a:r>
          </a:p>
          <a:p>
            <a:pPr marL="739775" lvl="1" indent="-282575" defTabSz="449263">
              <a:lnSpc>
                <a:spcPct val="90000"/>
              </a:lnSpc>
              <a:spcBef>
                <a:spcPts val="600"/>
              </a:spcBef>
              <a:buClr>
                <a:srgbClr val="A886E0"/>
              </a:buClr>
              <a:buFont typeface="Wingdings" pitchFamily="2" charset="2"/>
              <a:buChar char="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  <a:defRPr/>
            </a:pPr>
            <a:r>
              <a:rPr lang="ru-RU" sz="2400" b="1" i="1" dirty="0" smtClean="0"/>
              <a:t>Чтобы помочь </a:t>
            </a:r>
            <a:r>
              <a:rPr lang="ru-RU" sz="2400" b="1" i="1" dirty="0"/>
              <a:t>человеку в развитии, в его социальной адаптации и включении в жизнь общества </a:t>
            </a:r>
          </a:p>
        </p:txBody>
      </p:sp>
      <p:pic>
        <p:nvPicPr>
          <p:cNvPr id="12" name="Picture 7" descr="7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125" y="4221088"/>
            <a:ext cx="3956331" cy="26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 descr="Изображение 31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781300"/>
            <a:ext cx="3240087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65575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1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6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5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4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Своеобразие развития детей с легкой умственной отсталостью </a:t>
            </a:r>
            <a:endParaRPr lang="ru-RU" b="1" i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Нарушенными оказываются: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ощущение и восприятие </a:t>
            </a:r>
            <a:r>
              <a:rPr lang="ru-RU" dirty="0" smtClean="0"/>
              <a:t>(слабость дифференцировки всех видов ощущения, замедленный темп узнавания и понимания учебного материала, смешение сходных букв, цифр, звуков, слов)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 мышления </a:t>
            </a:r>
            <a:r>
              <a:rPr lang="ru-RU" dirty="0" smtClean="0"/>
              <a:t>(характеризуется конкретностью, </a:t>
            </a:r>
            <a:r>
              <a:rPr lang="ru-RU" dirty="0" err="1" smtClean="0"/>
              <a:t>некритичностью</a:t>
            </a:r>
            <a:r>
              <a:rPr lang="ru-RU" dirty="0" smtClean="0"/>
              <a:t>, ригидностью)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Память </a:t>
            </a:r>
            <a:r>
              <a:rPr lang="ru-RU" dirty="0" smtClean="0"/>
              <a:t>(механическая память сформирована на более высоком уровне, чем логическое опосредованное, произвольное запоминание формируется вследствие многократных повторений)</a:t>
            </a:r>
          </a:p>
          <a:p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r>
              <a:rPr lang="ru-RU" dirty="0" smtClean="0"/>
              <a:t> (сужение объема, малая устойчивость, трудности распределения, переключения);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воображение</a:t>
            </a:r>
            <a:r>
              <a:rPr lang="ru-RU" dirty="0" smtClean="0"/>
              <a:t> (</a:t>
            </a:r>
            <a:r>
              <a:rPr lang="ru-RU" dirty="0" err="1" smtClean="0"/>
              <a:t>недифференцированно</a:t>
            </a:r>
            <a:r>
              <a:rPr lang="ru-RU" dirty="0" smtClean="0"/>
              <a:t>, фрагментарно, примитивно, неточно, схематично);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речевая деятельность </a:t>
            </a:r>
            <a:r>
              <a:rPr lang="ru-RU" dirty="0" smtClean="0"/>
              <a:t>(трудности </a:t>
            </a:r>
            <a:r>
              <a:rPr lang="ru-RU" dirty="0" err="1" smtClean="0"/>
              <a:t>звуко-буквенного</a:t>
            </a:r>
            <a:r>
              <a:rPr lang="ru-RU" dirty="0" smtClean="0"/>
              <a:t> анализа и синтеза, восприятия и понимания речи, активный словарь ограничен, наполнен штампами);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Своеобразие развития детей с легкой умственной отсталостью </a:t>
            </a:r>
            <a:endParaRPr lang="ru-RU" b="1" i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эмоциональная сфера </a:t>
            </a:r>
            <a:r>
              <a:rPr lang="ru-RU" dirty="0" smtClean="0"/>
              <a:t>(неустойчивость, поверхность, отсутствие оттенков переживаний);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волевая сфера </a:t>
            </a:r>
            <a:r>
              <a:rPr lang="ru-RU" dirty="0" smtClean="0"/>
              <a:t>(слабость собственных намерений и побуждений, большая внушаемость).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Своеобразие развития детей </a:t>
            </a:r>
            <a:r>
              <a:rPr lang="ru-RU" b="1" i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легкой умственной </a:t>
            </a:r>
            <a:r>
              <a:rPr lang="ru-RU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отсталостью </a:t>
            </a:r>
            <a:endParaRPr lang="ru-RU" b="1" i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124744"/>
            <a:ext cx="4071396" cy="5733256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ü"/>
            </a:pPr>
            <a:r>
              <a:rPr lang="ru-RU" dirty="0" smtClean="0"/>
              <a:t>специфические проявления </a:t>
            </a:r>
            <a:r>
              <a:rPr lang="ru-RU" dirty="0" err="1"/>
              <a:t>гипо</a:t>
            </a:r>
            <a:r>
              <a:rPr lang="ru-RU" dirty="0"/>
              <a:t>- и </a:t>
            </a:r>
            <a:r>
              <a:rPr lang="ru-RU" dirty="0" err="1" smtClean="0"/>
              <a:t>гиперсензитивности</a:t>
            </a:r>
            <a:r>
              <a:rPr lang="ru-RU" dirty="0" smtClean="0"/>
              <a:t>, </a:t>
            </a:r>
          </a:p>
          <a:p>
            <a:pPr>
              <a:buFont typeface="Wingdings" charset="2"/>
              <a:buChar char="ü"/>
            </a:pPr>
            <a:r>
              <a:rPr lang="ru-RU" dirty="0"/>
              <a:t>о</a:t>
            </a:r>
            <a:r>
              <a:rPr lang="ru-RU" dirty="0" smtClean="0"/>
              <a:t>тсутствие или слабость произвольной регуляции своего эмоционального состояния,</a:t>
            </a:r>
          </a:p>
          <a:p>
            <a:pPr>
              <a:buFont typeface="Wingdings" charset="2"/>
              <a:buChar char="ü"/>
            </a:pPr>
            <a:r>
              <a:rPr lang="ru-RU" dirty="0"/>
              <a:t>и</a:t>
            </a:r>
            <a:r>
              <a:rPr lang="ru-RU" dirty="0" smtClean="0"/>
              <a:t>нтерес </a:t>
            </a:r>
            <a:r>
              <a:rPr lang="ru-RU" dirty="0"/>
              <a:t>к какой-либо деятельности </a:t>
            </a:r>
            <a:r>
              <a:rPr lang="ru-RU" dirty="0" smtClean="0"/>
              <a:t>носит </a:t>
            </a:r>
            <a:r>
              <a:rPr lang="ru-RU" dirty="0"/>
              <a:t>кратковременный, неустойчивый </a:t>
            </a:r>
            <a:r>
              <a:rPr lang="ru-RU" dirty="0" smtClean="0"/>
              <a:t>характер</a:t>
            </a:r>
          </a:p>
          <a:p>
            <a:pPr marL="137160" indent="0"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124744"/>
            <a:ext cx="4357718" cy="5733256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ü"/>
            </a:pPr>
            <a:r>
              <a:rPr lang="ru-RU" dirty="0" smtClean="0"/>
              <a:t>обогащение позитивного эмоционального опыты;</a:t>
            </a:r>
          </a:p>
          <a:p>
            <a:pPr>
              <a:buFont typeface="Wingdings" charset="2"/>
              <a:buChar char="ü"/>
            </a:pPr>
            <a:r>
              <a:rPr lang="ru-RU" dirty="0" smtClean="0"/>
              <a:t>расширение диапазона действий, вызывающих положительные эмоциональные реакции;</a:t>
            </a:r>
          </a:p>
          <a:p>
            <a:pPr>
              <a:buFont typeface="Wingdings" charset="2"/>
              <a:buChar char="ü"/>
            </a:pPr>
            <a:r>
              <a:rPr lang="ru-RU" dirty="0"/>
              <a:t>р</a:t>
            </a:r>
            <a:r>
              <a:rPr lang="ru-RU" dirty="0" smtClean="0"/>
              <a:t>азвитие интереса к окружающему;</a:t>
            </a:r>
          </a:p>
          <a:p>
            <a:pPr>
              <a:buFont typeface="Wingdings" charset="2"/>
              <a:buChar char="ü"/>
            </a:pPr>
            <a:r>
              <a:rPr lang="ru-RU" dirty="0"/>
              <a:t>ж</a:t>
            </a:r>
            <a:r>
              <a:rPr lang="ru-RU" dirty="0" smtClean="0"/>
              <a:t>елание общаться и конструктивно взаимодействовать с окружающими</a:t>
            </a:r>
            <a:endParaRPr lang="ru-RU" dirty="0"/>
          </a:p>
        </p:txBody>
      </p:sp>
      <p:sp>
        <p:nvSpPr>
          <p:cNvPr id="5" name="Название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0081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эмоционально-волевого развития и образовательные потребности</a:t>
            </a:r>
            <a:endParaRPr lang="ru-RU" sz="32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333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</TotalTime>
  <Words>255</Words>
  <Application>Microsoft Office PowerPoint</Application>
  <PresentationFormat>Экран (4:3)</PresentationFormat>
  <Paragraphs>32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Смысл и цели  образования</vt:lpstr>
      <vt:lpstr>Своеобразие развития детей с легкой умственной отсталостью </vt:lpstr>
      <vt:lpstr>Своеобразие развития детей с легкой умственной отсталостью </vt:lpstr>
      <vt:lpstr>Своеобразие развития детей с легкой умственной отсталостью </vt:lpstr>
      <vt:lpstr>Особенности эмоционально-волевого развития и образовательные потребности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комплексного сопровождения учащихся с трудностями в развитии</dc:title>
  <dc:creator>Марина</dc:creator>
  <cp:lastModifiedBy>ПК</cp:lastModifiedBy>
  <cp:revision>121</cp:revision>
  <dcterms:created xsi:type="dcterms:W3CDTF">2013-11-03T03:05:09Z</dcterms:created>
  <dcterms:modified xsi:type="dcterms:W3CDTF">2017-11-28T02:03:21Z</dcterms:modified>
</cp:coreProperties>
</file>